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8" r:id="rId3"/>
    <p:sldId id="258" r:id="rId4"/>
    <p:sldId id="271" r:id="rId5"/>
    <p:sldId id="260" r:id="rId6"/>
    <p:sldId id="261" r:id="rId7"/>
    <p:sldId id="262" r:id="rId8"/>
    <p:sldId id="277" r:id="rId9"/>
    <p:sldId id="279" r:id="rId10"/>
    <p:sldId id="259" r:id="rId11"/>
    <p:sldId id="278" r:id="rId12"/>
    <p:sldId id="284" r:id="rId13"/>
    <p:sldId id="281" r:id="rId14"/>
    <p:sldId id="285" r:id="rId15"/>
    <p:sldId id="282" r:id="rId16"/>
    <p:sldId id="286" r:id="rId17"/>
    <p:sldId id="283" r:id="rId18"/>
    <p:sldId id="273" r:id="rId19"/>
    <p:sldId id="275" r:id="rId20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1ADB0118-79B5-4A17-A94C-AE959986CD66}">
          <p14:sldIdLst>
            <p14:sldId id="256"/>
            <p14:sldId id="288"/>
            <p14:sldId id="258"/>
            <p14:sldId id="271"/>
            <p14:sldId id="260"/>
            <p14:sldId id="261"/>
            <p14:sldId id="262"/>
            <p14:sldId id="277"/>
            <p14:sldId id="279"/>
            <p14:sldId id="259"/>
            <p14:sldId id="278"/>
            <p14:sldId id="284"/>
            <p14:sldId id="281"/>
            <p14:sldId id="285"/>
            <p14:sldId id="282"/>
            <p14:sldId id="286"/>
            <p14:sldId id="283"/>
            <p14:sldId id="273"/>
            <p14:sldId id="275"/>
          </p14:sldIdLst>
        </p14:section>
        <p14:section name="Sekcja bez tytułu" id="{48FFE8C4-659D-47FD-A6E0-47FCA585065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2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267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901699" y="0"/>
            <a:ext cx="2984870" cy="50267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fld id="{54F63420-22B5-43E7-8CCF-064B9D6EA75B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516040"/>
            <a:ext cx="2984870" cy="50267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901699" y="9516040"/>
            <a:ext cx="2984870" cy="50267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fld id="{CEF1DE2F-528D-40BA-A52D-761EDB50411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704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21" cy="501497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0934" y="0"/>
            <a:ext cx="2985621" cy="501497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fld id="{22984796-7DF3-403F-9FB1-FF8EE784BEE1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8" rIns="92437" bIns="46218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495" y="4758609"/>
            <a:ext cx="5511174" cy="4508661"/>
          </a:xfrm>
          <a:prstGeom prst="rect">
            <a:avLst/>
          </a:prstGeom>
        </p:spPr>
        <p:txBody>
          <a:bodyPr vert="horz" lIns="92437" tIns="46218" rIns="92437" bIns="46218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5615"/>
            <a:ext cx="2985621" cy="50149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0934" y="9515615"/>
            <a:ext cx="2985621" cy="50149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fld id="{3FA514B3-52E0-49CF-AC51-AE1B2D1B4CF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254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514B3-52E0-49CF-AC51-AE1B2D1B4CFD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466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7934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1144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288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3106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102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839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5153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3443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479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1436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4420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9917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3523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4644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737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1AB57-A1B0-459F-8FAE-1F84ECF219EA}" type="datetimeFigureOut">
              <a:rPr lang="pl-PL" smtClean="0"/>
              <a:pPr/>
              <a:t>15.02.2022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9A82041-ABC9-472E-8032-D2FE279307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108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0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radauczelni.ukw.edu.pl/jednostka/rada_uczelni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ukw.edu.pl/strona/uczelnia/strategi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5652120" y="3227685"/>
            <a:ext cx="1872208" cy="78357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456916" y="2422252"/>
            <a:ext cx="5826719" cy="1646302"/>
          </a:xfrm>
        </p:spPr>
        <p:txBody>
          <a:bodyPr/>
          <a:lstStyle/>
          <a:p>
            <a:r>
              <a:rPr lang="pl-PL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Rady Uczelni</a:t>
            </a:r>
            <a:r>
              <a:rPr lang="pl-PL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pl-PL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2021</a:t>
            </a:r>
            <a:endParaRPr lang="pl-PL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125115" y="5973346"/>
            <a:ext cx="5826719" cy="1096899"/>
          </a:xfrm>
        </p:spPr>
        <p:txBody>
          <a:bodyPr/>
          <a:lstStyle/>
          <a:p>
            <a:r>
              <a:rPr lang="pl-PL" dirty="0"/>
              <a:t> </a:t>
            </a:r>
          </a:p>
        </p:txBody>
      </p:sp>
      <p:pic>
        <p:nvPicPr>
          <p:cNvPr id="1026" name="Picture 2" descr="Uniwersytet Kazimierza Wielkiego w Bydgoszczy">
            <a:extLst>
              <a:ext uri="{FF2B5EF4-FFF2-40B4-BE49-F238E27FC236}">
                <a16:creationId xmlns:a16="http://schemas.microsoft.com/office/drawing/2014/main" id="{E1AC73D2-CACF-453D-8DCC-993918CBF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1" y="2770309"/>
            <a:ext cx="23762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Łącznik łamany 4"/>
          <p:cNvCxnSpPr/>
          <p:nvPr/>
        </p:nvCxnSpPr>
        <p:spPr>
          <a:xfrm>
            <a:off x="1259632" y="2291581"/>
            <a:ext cx="6221288" cy="936104"/>
          </a:xfrm>
          <a:prstGeom prst="bentConnector3">
            <a:avLst>
              <a:gd name="adj1" fmla="val 30668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/>
          <p:cNvSpPr txBox="1"/>
          <p:nvPr/>
        </p:nvSpPr>
        <p:spPr>
          <a:xfrm>
            <a:off x="971600" y="1628800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spc="100" dirty="0">
                <a:solidFill>
                  <a:srgbClr val="002060"/>
                </a:solidFill>
                <a:latin typeface="Arial Narrow" panose="020B0606020202030204" pitchFamily="34" charset="0"/>
              </a:rPr>
              <a:t>SPRAWOZDANIE</a:t>
            </a:r>
            <a:endParaRPr lang="pl-PL" sz="4000" b="1" spc="1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1268760"/>
            <a:ext cx="6347714" cy="4195688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27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pl-PL" sz="27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27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Spis treści:</a:t>
            </a:r>
            <a:r>
              <a:rPr lang="pl-PL" sz="2700" b="1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pl-PL" sz="27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27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pl-PL" sz="27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  <a:hlinkClick r:id="rId2" action="ppaction://hlinksldjump"/>
              </a:rPr>
              <a:t>Skład </a:t>
            </a:r>
            <a:r>
              <a:rPr lang="pl-PL" sz="2700" b="1" dirty="0">
                <a:solidFill>
                  <a:srgbClr val="002060"/>
                </a:solidFill>
                <a:latin typeface="Arial Narrow" panose="020B0606020202030204" pitchFamily="34" charset="0"/>
                <a:hlinkClick r:id="rId2" action="ppaction://hlinksldjump"/>
              </a:rPr>
              <a:t>Rady 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  <a:hlinkClick r:id="rId2" action="ppaction://hlinksldjump"/>
              </a:rPr>
              <a:t>Uczelni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sz="2700" b="1" dirty="0">
                <a:solidFill>
                  <a:srgbClr val="002060"/>
                </a:solidFill>
                <a:latin typeface="Arial Narrow" panose="020B0606020202030204" pitchFamily="34" charset="0"/>
                <a:hlinkClick r:id="rId3" action="ppaction://hlinksldjump"/>
              </a:rPr>
              <a:t>Forma i 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  <a:hlinkClick r:id="rId3" action="ppaction://hlinksldjump"/>
              </a:rPr>
              <a:t>tryb wykonywania zadań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sz="2700" b="1" dirty="0">
                <a:solidFill>
                  <a:srgbClr val="002060"/>
                </a:solidFill>
                <a:latin typeface="Arial Narrow" panose="020B0606020202030204" pitchFamily="34" charset="0"/>
                <a:hlinkClick r:id="rId4" action="ppaction://hlinksldjump"/>
              </a:rPr>
              <a:t>Biuro Rady 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  <a:hlinkClick r:id="rId4" action="ppaction://hlinksldjump"/>
              </a:rPr>
              <a:t>Uczelni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sz="2700" b="1" dirty="0">
                <a:solidFill>
                  <a:srgbClr val="002060"/>
                </a:solidFill>
                <a:latin typeface="Arial Narrow" panose="020B0606020202030204" pitchFamily="34" charset="0"/>
                <a:hlinkClick r:id="rId5" action="ppaction://hlinksldjump"/>
              </a:rPr>
              <a:t>Prace Rady 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  <a:hlinkClick r:id="rId5" action="ppaction://hlinksldjump"/>
              </a:rPr>
              <a:t>Uczelni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sz="2700" b="1" dirty="0">
                <a:solidFill>
                  <a:srgbClr val="002060"/>
                </a:solidFill>
                <a:latin typeface="Arial Narrow" panose="020B0606020202030204" pitchFamily="34" charset="0"/>
                <a:hlinkClick r:id="rId6" action="ppaction://hlinksldjump"/>
              </a:rPr>
              <a:t>Kluczowa tematyka 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  <a:hlinkClick r:id="rId6" action="ppaction://hlinksldjump"/>
              </a:rPr>
              <a:t>obrad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sz="2700" b="1" dirty="0">
                <a:solidFill>
                  <a:srgbClr val="002060"/>
                </a:solidFill>
                <a:latin typeface="Arial Narrow" panose="020B0606020202030204" pitchFamily="34" charset="0"/>
                <a:hlinkClick r:id="rId7" action="ppaction://hlinksldjump"/>
              </a:rPr>
              <a:t>Działania 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  <a:hlinkClick r:id="rId7" action="ppaction://hlinksldjump"/>
              </a:rPr>
              <a:t>Przewodniczącej Rady Uczelni</a:t>
            </a:r>
            <a:r>
              <a:rPr lang="pl-PL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157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332656"/>
            <a:ext cx="6347714" cy="61206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pl-PL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l-PL" sz="21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Radę Uczelni na kadencję 2021-2024  powołano Uchwałą Senatu Nr 2/2020/2021 z dnia 24 listopada 2021 r. </a:t>
            </a:r>
          </a:p>
          <a:p>
            <a:pPr marL="0" indent="0">
              <a:buNone/>
            </a:pPr>
            <a:endParaRPr lang="pl-PL" sz="21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l-PL" b="1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Skład </a:t>
            </a:r>
            <a:r>
              <a:rPr lang="pl-PL" b="1" dirty="0">
                <a:solidFill>
                  <a:srgbClr val="00B0F0"/>
                </a:solidFill>
                <a:latin typeface="Arial Narrow" panose="020B0606020202030204" pitchFamily="34" charset="0"/>
              </a:rPr>
              <a:t>Rady Uczelni</a:t>
            </a:r>
            <a:r>
              <a:rPr lang="pl-PL" dirty="0">
                <a:solidFill>
                  <a:srgbClr val="00B0F0"/>
                </a:solidFill>
                <a:latin typeface="Arial Narrow" panose="020B0606020202030204" pitchFamily="34" charset="0"/>
              </a:rPr>
              <a:t>:</a:t>
            </a:r>
          </a:p>
          <a:p>
            <a:pPr marL="0" indent="0">
              <a:buNone/>
            </a:pPr>
            <a:r>
              <a:rPr lang="pl-PL" i="1" dirty="0">
                <a:solidFill>
                  <a:schemeClr val="tx1"/>
                </a:solidFill>
                <a:latin typeface="Arial Narrow" panose="020B0606020202030204" pitchFamily="34" charset="0"/>
              </a:rPr>
              <a:t>Przewodnicząca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 - mgr Lucyna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Kopińska</a:t>
            </a:r>
            <a:endParaRPr lang="pl-PL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l-PL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Wiceprzewodniczący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– dr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hab. Zbigniew Bukowski, prof. uczelni </a:t>
            </a:r>
          </a:p>
          <a:p>
            <a:pPr marL="0" indent="0">
              <a:buNone/>
            </a:pPr>
            <a:r>
              <a:rPr lang="pl-PL" i="1" dirty="0">
                <a:solidFill>
                  <a:schemeClr val="tx1"/>
                </a:solidFill>
                <a:latin typeface="Arial Narrow" panose="020B0606020202030204" pitchFamily="34" charset="0"/>
              </a:rPr>
              <a:t>Członkowie </a:t>
            </a:r>
            <a:r>
              <a:rPr lang="pl-PL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spoza </a:t>
            </a:r>
            <a:r>
              <a:rPr lang="pl-PL" i="1" dirty="0">
                <a:solidFill>
                  <a:schemeClr val="tx1"/>
                </a:solidFill>
                <a:latin typeface="Arial Narrow" panose="020B0606020202030204" pitchFamily="34" charset="0"/>
              </a:rPr>
              <a:t>wspólnoty uczelni: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mgr Joanna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Czerska-Thomas </a:t>
            </a:r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mgr inż. Katarzyna </a:t>
            </a:r>
            <a:r>
              <a:rPr lang="pl-PL" dirty="0" err="1">
                <a:solidFill>
                  <a:schemeClr val="tx1"/>
                </a:solidFill>
                <a:latin typeface="Arial Narrow" panose="020B0606020202030204" pitchFamily="34" charset="0"/>
              </a:rPr>
              <a:t>Meger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l-PL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Członkowie </a:t>
            </a:r>
            <a:r>
              <a:rPr lang="pl-PL" i="1" dirty="0">
                <a:solidFill>
                  <a:schemeClr val="tx1"/>
                </a:solidFill>
                <a:latin typeface="Arial Narrow" panose="020B0606020202030204" pitchFamily="34" charset="0"/>
              </a:rPr>
              <a:t>ze wspólnoty uczelni: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dr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Agnieszka Banaszak-Piechowska </a:t>
            </a:r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prof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. dr hab. Magdalena Czachorowska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Andrzej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Majewski, przewodniczący Samorządu Studenckiego </a:t>
            </a:r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	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do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września 2021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r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.), </a:t>
            </a:r>
            <a:endParaRPr lang="pl-PL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inż. Marcin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Pezda, przewodniczący Samorządu Studenckiego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	(od września 2021 r.)</a:t>
            </a:r>
            <a:endParaRPr lang="pl-PL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-1548" y="-11493"/>
            <a:ext cx="8101940" cy="47551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pl-PL" sz="20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pl-PL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	</a:t>
            </a: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Rada </a:t>
            </a:r>
            <a:r>
              <a:rPr lang="pl-PL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Uczelni </a:t>
            </a: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Uniwersytetu Kazimierza Wielkiego </a:t>
            </a:r>
          </a:p>
          <a:p>
            <a:pPr algn="ctr"/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postrzega </a:t>
            </a:r>
            <a:r>
              <a:rPr lang="pl-PL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swoją rolę przede wszystkim jako inspiratora zmian systemowych </a:t>
            </a: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 znaczeniu strategicznym</a:t>
            </a:r>
            <a:r>
              <a:rPr lang="pl-PL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endParaRPr lang="pl-PL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Tego </a:t>
            </a:r>
            <a:r>
              <a:rPr lang="pl-PL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rodzaju zmiany wymagają wykraczania poza bieżące, doraźne </a:t>
            </a: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problemy zarządcze</a:t>
            </a:r>
            <a:r>
              <a:rPr lang="pl-PL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, na których z konieczności koncentruje się aktywność kadry kierowniczej </a:t>
            </a: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Uniwersytetu Kazimierza Wielkiego oraz uwaga pracowników  </a:t>
            </a:r>
            <a:b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</a:t>
            </a:r>
            <a:r>
              <a:rPr lang="pl-PL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studentów. </a:t>
            </a:r>
            <a:endParaRPr lang="pl-PL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Członkowie Rady </a:t>
            </a:r>
            <a:r>
              <a:rPr lang="pl-PL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Uczelni </a:t>
            </a: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wyrażają przekonanie, </a:t>
            </a:r>
            <a:r>
              <a:rPr lang="pl-PL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że </a:t>
            </a: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stała debata nad kierunkami zmian oraz sposobem </a:t>
            </a:r>
            <a:r>
              <a:rPr lang="pl-PL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ich </a:t>
            </a:r>
            <a:r>
              <a:rPr lang="pl-PL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wprowadzania przyczyni się do rozwoju Uniwersytetu.</a:t>
            </a:r>
          </a:p>
          <a:p>
            <a:pPr algn="ctr"/>
            <a:endParaRPr lang="pl-PL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pl-PL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pl-PL" sz="2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pl-PL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08928CA-370B-4E58-846D-0A2A91E66C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61049"/>
            <a:ext cx="9144000" cy="299695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72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4970513" cy="1307232"/>
          </a:xfrm>
        </p:spPr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  <a:latin typeface="Arial Narrow" panose="020B0606020202030204" pitchFamily="34" charset="0"/>
              </a:rPr>
              <a:t>Forma i tryb </a:t>
            </a:r>
            <a:br>
              <a:rPr lang="pl-PL" b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b="1" dirty="0">
                <a:solidFill>
                  <a:srgbClr val="002060"/>
                </a:solidFill>
                <a:latin typeface="Arial Narrow" panose="020B0606020202030204" pitchFamily="34" charset="0"/>
              </a:rPr>
              <a:t>wykonywania </a:t>
            </a:r>
            <a:r>
              <a:rPr lang="pl-PL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zadań</a:t>
            </a:r>
            <a:endParaRPr lang="pl-PL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2287386"/>
            <a:ext cx="6347714" cy="388077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Podstawy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prawne działania Rady:  Rada Uczelni działa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                             w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oparciu o Ustawę Prawo o szkolnictwie wyższym i nauce, Statut UKW oraz Regulamin Rady Uczelni UKW. </a:t>
            </a:r>
          </a:p>
          <a:p>
            <a:pPr>
              <a:buFont typeface="+mj-lt"/>
              <a:buAutoNum type="arabicPeriod"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Liczba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i terminy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obrad: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Posiedzenia Rady Uczelni odbywały się –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tak,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jak przewidywał Statut i Regulamin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RU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–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trybie stacjonarnym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                                   i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zdalnym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</a:p>
          <a:p>
            <a:pPr marL="0" indent="0">
              <a:buNone/>
            </a:pPr>
            <a:r>
              <a:rPr lang="pl-PL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Łącznie odbyło się 10 posiedzeń,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na których obecni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byli wszyscy członkowie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Rady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osobiście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lub w trybie online za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pośrednictwem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platformy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umożliwiającej taką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komunikację.</a:t>
            </a:r>
            <a:endParaRPr lang="pl-PL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sz="15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76CBFB4-1660-4F62-8FF9-D4A6548F2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6590"/>
            <a:ext cx="3192461" cy="2124000"/>
          </a:xfrm>
          <a:prstGeom prst="rect">
            <a:avLst/>
          </a:prstGeom>
        </p:spPr>
      </p:pic>
      <p:grpSp>
        <p:nvGrpSpPr>
          <p:cNvPr id="9" name="Grupa 8"/>
          <p:cNvGrpSpPr/>
          <p:nvPr/>
        </p:nvGrpSpPr>
        <p:grpSpPr>
          <a:xfrm>
            <a:off x="5652120" y="116632"/>
            <a:ext cx="1224136" cy="2160240"/>
            <a:chOff x="5652120" y="116632"/>
            <a:chExt cx="1224136" cy="2160240"/>
          </a:xfrm>
        </p:grpSpPr>
        <p:cxnSp>
          <p:nvCxnSpPr>
            <p:cNvPr id="6" name="Łącznik prosty 5"/>
            <p:cNvCxnSpPr/>
            <p:nvPr/>
          </p:nvCxnSpPr>
          <p:spPr>
            <a:xfrm>
              <a:off x="5652120" y="116632"/>
              <a:ext cx="0" cy="216024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Łącznik prosty 7"/>
            <p:cNvCxnSpPr/>
            <p:nvPr/>
          </p:nvCxnSpPr>
          <p:spPr>
            <a:xfrm>
              <a:off x="5652120" y="2276872"/>
              <a:ext cx="1224136" cy="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a 9"/>
          <p:cNvGrpSpPr/>
          <p:nvPr/>
        </p:nvGrpSpPr>
        <p:grpSpPr>
          <a:xfrm>
            <a:off x="5804520" y="269032"/>
            <a:ext cx="1224136" cy="2160240"/>
            <a:chOff x="5652120" y="116632"/>
            <a:chExt cx="1224136" cy="2160240"/>
          </a:xfrm>
        </p:grpSpPr>
        <p:cxnSp>
          <p:nvCxnSpPr>
            <p:cNvPr id="11" name="Łącznik prosty 10"/>
            <p:cNvCxnSpPr/>
            <p:nvPr/>
          </p:nvCxnSpPr>
          <p:spPr>
            <a:xfrm>
              <a:off x="5652120" y="116632"/>
              <a:ext cx="0" cy="216024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5652120" y="2276872"/>
              <a:ext cx="1224136" cy="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755576" y="548680"/>
            <a:ext cx="6552728" cy="35283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dirty="0" smtClean="0"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pl-PL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Zgodnie </a:t>
            </a:r>
            <a:r>
              <a:rPr lang="pl-PL" sz="2000" dirty="0">
                <a:solidFill>
                  <a:schemeClr val="tx1"/>
                </a:solidFill>
                <a:latin typeface="Arial Narrow" panose="020B0606020202030204" pitchFamily="34" charset="0"/>
              </a:rPr>
              <a:t>z przyjętą przez Radę Uczelni zasadą transparentności </a:t>
            </a:r>
            <a:r>
              <a:rPr lang="pl-PL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            i otwartości informacyjnej działalność gremium </a:t>
            </a:r>
            <a:r>
              <a:rPr lang="pl-PL" sz="2000" dirty="0">
                <a:solidFill>
                  <a:schemeClr val="tx1"/>
                </a:solidFill>
                <a:latin typeface="Arial Narrow" panose="020B0606020202030204" pitchFamily="34" charset="0"/>
              </a:rPr>
              <a:t>jest </a:t>
            </a:r>
            <a:r>
              <a:rPr lang="pl-PL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dokumentowana </a:t>
            </a:r>
            <a:r>
              <a:rPr lang="pl-PL" sz="2000" dirty="0">
                <a:solidFill>
                  <a:schemeClr val="tx1"/>
                </a:solidFill>
                <a:latin typeface="Arial Narrow" panose="020B0606020202030204" pitchFamily="34" charset="0"/>
              </a:rPr>
              <a:t>na utworzonej w tym celu witrynie </a:t>
            </a:r>
            <a:r>
              <a:rPr lang="pl-PL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internetowej.</a:t>
            </a:r>
          </a:p>
          <a:p>
            <a:pPr marL="0" indent="0">
              <a:buNone/>
            </a:pPr>
            <a:r>
              <a:rPr lang="pl-PL" sz="2000" dirty="0">
                <a:solidFill>
                  <a:schemeClr val="tx1"/>
                </a:solidFill>
                <a:latin typeface="Arial Narrow" panose="020B0606020202030204" pitchFamily="34" charset="0"/>
              </a:rPr>
              <a:t>Uchwały RU są zamieszczane na </a:t>
            </a:r>
            <a:r>
              <a:rPr lang="pl-PL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stronie  	</a:t>
            </a:r>
            <a:r>
              <a:rPr lang="pl-PL" sz="2000" dirty="0" smtClean="0">
                <a:solidFill>
                  <a:schemeClr val="tx1"/>
                </a:solidFill>
                <a:latin typeface="Arial Narrow" panose="020B0606020202030204" pitchFamily="34" charset="0"/>
                <a:hlinkClick r:id="rId2"/>
              </a:rPr>
              <a:t>https</a:t>
            </a:r>
            <a:r>
              <a:rPr lang="pl-PL" sz="2000" dirty="0">
                <a:solidFill>
                  <a:schemeClr val="tx1"/>
                </a:solidFill>
                <a:latin typeface="Arial Narrow" panose="020B0606020202030204" pitchFamily="34" charset="0"/>
                <a:hlinkClick r:id="rId2"/>
              </a:rPr>
              <a:t>://radauczelni.ukw.edu.pl//</a:t>
            </a:r>
            <a:r>
              <a:rPr lang="pl-PL" sz="2000" dirty="0" smtClean="0">
                <a:solidFill>
                  <a:schemeClr val="tx1"/>
                </a:solidFill>
                <a:latin typeface="Arial Narrow" panose="020B0606020202030204" pitchFamily="34" charset="0"/>
                <a:hlinkClick r:id="rId2"/>
              </a:rPr>
              <a:t>jednostka/rada_uczelni</a:t>
            </a:r>
            <a:endParaRPr lang="pl-PL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endParaRPr lang="pl-PL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3140968"/>
            <a:ext cx="5130000" cy="3420000"/>
          </a:xfrm>
          <a:prstGeom prst="rect">
            <a:avLst/>
          </a:prstGeom>
        </p:spPr>
      </p:pic>
      <p:grpSp>
        <p:nvGrpSpPr>
          <p:cNvPr id="5" name="Grupa 4"/>
          <p:cNvGrpSpPr/>
          <p:nvPr/>
        </p:nvGrpSpPr>
        <p:grpSpPr>
          <a:xfrm>
            <a:off x="1187624" y="4509119"/>
            <a:ext cx="1224136" cy="2160240"/>
            <a:chOff x="5652120" y="116632"/>
            <a:chExt cx="1224136" cy="2160240"/>
          </a:xfrm>
        </p:grpSpPr>
        <p:cxnSp>
          <p:nvCxnSpPr>
            <p:cNvPr id="6" name="Łącznik prosty 5"/>
            <p:cNvCxnSpPr/>
            <p:nvPr/>
          </p:nvCxnSpPr>
          <p:spPr>
            <a:xfrm>
              <a:off x="5652120" y="116632"/>
              <a:ext cx="0" cy="216024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Łącznik prosty 6"/>
            <p:cNvCxnSpPr/>
            <p:nvPr/>
          </p:nvCxnSpPr>
          <p:spPr>
            <a:xfrm>
              <a:off x="5652120" y="2276872"/>
              <a:ext cx="1224136" cy="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 descr="Płaski, Projekt, Symbol, Ikona, Www, Intern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0636" y="2420888"/>
            <a:ext cx="364391" cy="36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764704"/>
            <a:ext cx="6347713" cy="888752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Biuro Rady Uczelni</a:t>
            </a:r>
            <a:endParaRPr lang="pl-PL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196752"/>
            <a:ext cx="6347714" cy="28803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dirty="0"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pl-PL" dirty="0" smtClean="0">
                <a:latin typeface="Arial Narrow" panose="020B0606020202030204" pitchFamily="34" charset="0"/>
              </a:rPr>
              <a:t>	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Biuro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Rady Uczelni jest obsługiwane administracyjnie przez pracowników Biura Rektora. Po każdym posiedzeniu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sporządzany jest protokół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, który po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zatwierdzeniu udostępniony zostaje społeczności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akademickiej Uniwersytetu na stronie internetowej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uczelni w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zakładce RADA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UCZELNI. Taka forma publikowania wiadomości zapewnia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dostęp do informacji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dotyczących działań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podejmowanych przez Radę.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552513"/>
            <a:ext cx="6120000" cy="2917240"/>
          </a:xfrm>
          <a:prstGeom prst="rect">
            <a:avLst/>
          </a:prstGeom>
        </p:spPr>
      </p:pic>
      <p:grpSp>
        <p:nvGrpSpPr>
          <p:cNvPr id="5" name="Grupa 4"/>
          <p:cNvGrpSpPr/>
          <p:nvPr/>
        </p:nvGrpSpPr>
        <p:grpSpPr>
          <a:xfrm flipV="1">
            <a:off x="609599" y="3429000"/>
            <a:ext cx="1224136" cy="2160240"/>
            <a:chOff x="5652120" y="116632"/>
            <a:chExt cx="1224136" cy="2160240"/>
          </a:xfrm>
        </p:grpSpPr>
        <p:cxnSp>
          <p:nvCxnSpPr>
            <p:cNvPr id="6" name="Łącznik prosty 5"/>
            <p:cNvCxnSpPr/>
            <p:nvPr/>
          </p:nvCxnSpPr>
          <p:spPr>
            <a:xfrm>
              <a:off x="5652120" y="116632"/>
              <a:ext cx="0" cy="2160240"/>
            </a:xfrm>
            <a:prstGeom prst="line">
              <a:avLst/>
            </a:prstGeom>
            <a:ln w="31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Łącznik prosty 6"/>
            <p:cNvCxnSpPr/>
            <p:nvPr/>
          </p:nvCxnSpPr>
          <p:spPr>
            <a:xfrm>
              <a:off x="5652120" y="2276872"/>
              <a:ext cx="1224136" cy="0"/>
            </a:xfrm>
            <a:prstGeom prst="line">
              <a:avLst/>
            </a:prstGeom>
            <a:ln w="31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47192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Prace Rady Uczelni</a:t>
            </a:r>
            <a:endParaRPr lang="pl-PL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340768"/>
            <a:ext cx="6347714" cy="42685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Wykonując swoje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obowiązki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 2021 r., Rada Uczelni koncentrowała się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na realizacji zadań określonych w Ustawie oraz Statucie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UKW. Członkowie Rady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Uczelni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czasie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obrad omawiali bieżące</a:t>
            </a:r>
            <a:r>
              <a:rPr lang="pl-PL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problemy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działalności Uniwersytetu,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 także skupiali się na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zadaniach oraz</a:t>
            </a:r>
            <a:r>
              <a:rPr lang="pl-PL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celach strategicznych UKW. </a:t>
            </a:r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Wśród 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innych  czynności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wymienić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należy m.in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.: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opiniowanie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nowelizacji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Statutu,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badanie sytuacji finansowej, analiza oferty dydaktycznej, działalności naukowej monitorowanie różnych aspektów </a:t>
            </a:r>
            <a:r>
              <a:rPr lang="pl-PL" dirty="0">
                <a:solidFill>
                  <a:schemeClr val="tx1"/>
                </a:solidFill>
                <a:latin typeface="Arial Narrow" panose="020B0606020202030204" pitchFamily="34" charset="0"/>
              </a:rPr>
              <a:t>funkcjonowania Uczelni oraz 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udział w  ważnych wydarzeniach akademickich.</a:t>
            </a:r>
          </a:p>
          <a:p>
            <a:pPr marL="0" indent="0" algn="just">
              <a:buNone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Przewodnicząca Rady Uczelni uczestniczyła także regularnie w obradach Senatu UKW i realizowała zadania wobec Rektora </a:t>
            </a:r>
            <a:r>
              <a:rPr lang="pl-PL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jako pracodawca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</a:p>
          <a:p>
            <a:endParaRPr lang="pl-PL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5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Kluczowa </a:t>
            </a:r>
            <a:r>
              <a:rPr lang="pl-PL" b="1" dirty="0">
                <a:solidFill>
                  <a:srgbClr val="002060"/>
                </a:solidFill>
                <a:latin typeface="Arial Narrow" panose="020B0606020202030204" pitchFamily="34" charset="0"/>
              </a:rPr>
              <a:t>tematyka obrad</a:t>
            </a:r>
            <a:r>
              <a:rPr lang="pl-PL" dirty="0"/>
              <a:t/>
            </a:r>
            <a:br>
              <a:rPr lang="pl-PL" dirty="0"/>
            </a:br>
            <a:r>
              <a:rPr lang="pl-PL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Rady Uczelni UKW                  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8" y="2060848"/>
            <a:ext cx="6347714" cy="3880773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pl-PL" sz="2000" dirty="0" smtClean="0">
                <a:solidFill>
                  <a:schemeClr val="tx1"/>
                </a:solidFill>
                <a:latin typeface="Arial Narrow" pitchFamily="34" charset="0"/>
              </a:rPr>
              <a:t>1. Działania organizacyjne</a:t>
            </a:r>
          </a:p>
          <a:p>
            <a:r>
              <a:rPr lang="pl-PL" sz="2000" dirty="0" smtClean="0">
                <a:solidFill>
                  <a:schemeClr val="tx1"/>
                </a:solidFill>
                <a:latin typeface="Arial Narrow" pitchFamily="34" charset="0"/>
              </a:rPr>
              <a:t>2. Praca nad Strategią UKW na lata 2021- 2026.</a:t>
            </a:r>
          </a:p>
          <a:p>
            <a:r>
              <a:rPr lang="pl-PL" sz="2000" dirty="0" smtClean="0">
                <a:solidFill>
                  <a:schemeClr val="tx1"/>
                </a:solidFill>
                <a:latin typeface="Arial Narrow" pitchFamily="34" charset="0"/>
              </a:rPr>
              <a:t>3. Praca nad nowelizacją Statutu UKW. </a:t>
            </a:r>
          </a:p>
          <a:p>
            <a:r>
              <a:rPr lang="pl-PL" sz="2000" dirty="0" smtClean="0">
                <a:solidFill>
                  <a:schemeClr val="tx1"/>
                </a:solidFill>
                <a:latin typeface="Arial Narrow" pitchFamily="34" charset="0"/>
              </a:rPr>
              <a:t>4. Omówienie rozwoju naukowego pracowników UKW                 i przygotowania do wyników parametryzacji. </a:t>
            </a:r>
          </a:p>
          <a:p>
            <a:r>
              <a:rPr lang="pl-PL" sz="2000" dirty="0" smtClean="0">
                <a:solidFill>
                  <a:schemeClr val="tx1"/>
                </a:solidFill>
                <a:latin typeface="Arial Narrow" pitchFamily="34" charset="0"/>
              </a:rPr>
              <a:t>5. Monitoring sytuacji finansowej.</a:t>
            </a:r>
          </a:p>
          <a:p>
            <a:r>
              <a:rPr lang="pl-PL" sz="2000" dirty="0" smtClean="0">
                <a:solidFill>
                  <a:schemeClr val="tx1"/>
                </a:solidFill>
                <a:latin typeface="Arial Narrow" pitchFamily="34" charset="0"/>
              </a:rPr>
              <a:t>6. Funkcjonowanie UKW w czasie pandemii.</a:t>
            </a:r>
          </a:p>
          <a:p>
            <a:r>
              <a:rPr lang="pl-PL" sz="2000" dirty="0" smtClean="0">
                <a:solidFill>
                  <a:schemeClr val="tx1"/>
                </a:solidFill>
                <a:latin typeface="Arial Narrow" pitchFamily="34" charset="0"/>
              </a:rPr>
              <a:t>7. Funkcjonowanie Zespołu Szkół ISOB.</a:t>
            </a:r>
          </a:p>
        </p:txBody>
      </p:sp>
      <p:cxnSp>
        <p:nvCxnSpPr>
          <p:cNvPr id="5" name="Łącznik łamany 4"/>
          <p:cNvCxnSpPr/>
          <p:nvPr/>
        </p:nvCxnSpPr>
        <p:spPr>
          <a:xfrm rot="5400000">
            <a:off x="4302466" y="3472889"/>
            <a:ext cx="4178426" cy="326990"/>
          </a:xfrm>
          <a:prstGeom prst="bentConnector3">
            <a:avLst>
              <a:gd name="adj1" fmla="val 32848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27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196752"/>
            <a:ext cx="6842722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28 stycznia 2021 r. </a:t>
            </a:r>
            <a:r>
              <a:rPr lang="pl-PL" sz="1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- Pierwsze posiedzenie RU w kadencji </a:t>
            </a:r>
            <a:r>
              <a:rPr lang="pl-PL" sz="1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2021-2024</a:t>
            </a:r>
          </a:p>
          <a:p>
            <a:pPr marL="0" lvl="0" indent="0" algn="just">
              <a:buNone/>
            </a:pP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JM Rektor prof. Jacek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Woźny powitał nowych członków Rady Uczelni oraz wręczył stosowne akty powołania, następnie omówił zadania RU i zakres współpracy z władzami i organami Uniwersytetu. </a:t>
            </a:r>
          </a:p>
          <a:p>
            <a:pPr marL="0" lvl="0" indent="0" algn="just">
              <a:buNone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Przewodnicząca RU Lucyna Kopińska przedstawiła akty prawne stanowiące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podstawę funkcjonowania Rady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Uczelni.</a:t>
            </a:r>
            <a:endParaRPr lang="pl-PL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Omówiono tryb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pracy Rady Uczelni i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ustalono terminarz posiedzeń.</a:t>
            </a:r>
          </a:p>
          <a:p>
            <a:pPr marL="0" indent="0">
              <a:buNone/>
            </a:pPr>
            <a:endParaRPr lang="pl-PL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l-PL" sz="1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30</a:t>
            </a:r>
            <a:r>
              <a:rPr lang="pl-PL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pl-PL" sz="1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marca 2021 r. </a:t>
            </a:r>
            <a:r>
              <a:rPr lang="pl-PL" sz="1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– wybór Wiceprzewodniczącego i zmiany w Regulaminie RU</a:t>
            </a:r>
            <a:endParaRPr lang="pl-PL" sz="14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Członkowie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Rady Uczelni omówili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zmiany w Regulaminu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Rady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Uczelni. W głosowaniu tajnym wybrano Wiceprzewodniczącego w osobie dr. hab. Zbigniewa Bukowskiego, prof. uczelni.   </a:t>
            </a:r>
            <a:endParaRPr lang="pl-PL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endParaRPr lang="pl-PL" sz="23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l-PL" sz="2300" dirty="0">
                <a:solidFill>
                  <a:schemeClr val="tx1"/>
                </a:solidFill>
                <a:latin typeface="Arial Narrow" panose="020B0606020202030204" pitchFamily="34" charset="0"/>
              </a:rPr>
              <a:t> </a:t>
            </a:r>
          </a:p>
          <a:p>
            <a:endParaRPr lang="pl-PL" dirty="0">
              <a:solidFill>
                <a:srgbClr val="C00000"/>
              </a:solidFill>
            </a:endParaRPr>
          </a:p>
          <a:p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0070" y="3933056"/>
            <a:ext cx="3240360" cy="215618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692696"/>
            <a:ext cx="205758" cy="175275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187624" y="553131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Działania organizacyjne RU</a:t>
            </a:r>
            <a:endParaRPr lang="pl-PL" sz="24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" name="Grupa 7"/>
          <p:cNvGrpSpPr/>
          <p:nvPr/>
        </p:nvGrpSpPr>
        <p:grpSpPr>
          <a:xfrm rot="16200000">
            <a:off x="2447764" y="4543097"/>
            <a:ext cx="1224136" cy="2160240"/>
            <a:chOff x="5652120" y="116632"/>
            <a:chExt cx="1224136" cy="2160240"/>
          </a:xfrm>
        </p:grpSpPr>
        <p:cxnSp>
          <p:nvCxnSpPr>
            <p:cNvPr id="9" name="Łącznik prosty 8"/>
            <p:cNvCxnSpPr/>
            <p:nvPr/>
          </p:nvCxnSpPr>
          <p:spPr>
            <a:xfrm>
              <a:off x="5652120" y="116632"/>
              <a:ext cx="0" cy="216024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Łącznik prosty 9"/>
            <p:cNvCxnSpPr/>
            <p:nvPr/>
          </p:nvCxnSpPr>
          <p:spPr>
            <a:xfrm>
              <a:off x="5652120" y="2276872"/>
              <a:ext cx="1224136" cy="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a 10"/>
          <p:cNvGrpSpPr/>
          <p:nvPr/>
        </p:nvGrpSpPr>
        <p:grpSpPr>
          <a:xfrm>
            <a:off x="580070" y="4156056"/>
            <a:ext cx="3737597" cy="2160240"/>
            <a:chOff x="5652120" y="116632"/>
            <a:chExt cx="1224136" cy="2160240"/>
          </a:xfrm>
        </p:grpSpPr>
        <p:cxnSp>
          <p:nvCxnSpPr>
            <p:cNvPr id="12" name="Łącznik prosty 11"/>
            <p:cNvCxnSpPr/>
            <p:nvPr/>
          </p:nvCxnSpPr>
          <p:spPr>
            <a:xfrm>
              <a:off x="5652120" y="116632"/>
              <a:ext cx="0" cy="216024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>
              <a:off x="5652120" y="2276872"/>
              <a:ext cx="1224136" cy="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11551"/>
            <a:ext cx="6347713" cy="544805"/>
          </a:xfrm>
        </p:spPr>
        <p:txBody>
          <a:bodyPr>
            <a:normAutofit fontScale="90000"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pl-PL" sz="1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	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Podsumowanie Strategii UKW na lata 2016-2020</a:t>
            </a:r>
            <a:r>
              <a:rPr lang="pl-PL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25 maja 2022 r. </a:t>
            </a:r>
            <a:br>
              <a:rPr lang="pl-PL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sz="9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sz="9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sz="13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Władze rektorskie dokonały omówienia sprawozdania z realizacji Strategii UKW w latach 2016-2020, </a:t>
            </a:r>
            <a:br>
              <a:rPr lang="pl-PL" sz="13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13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po dyskusji przyjęto Uchwałę Nr 5/2020/2021 w powyższej sprawie wyrażającą pozytywną opinię dotyczącą realizacji działań władz Uczelni w wymienionym okresie.</a:t>
            </a:r>
            <a:br>
              <a:rPr lang="pl-PL" sz="13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1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pl-PL" sz="1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18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Prace nad Strategią UKW na lata 2021-2026</a:t>
            </a:r>
            <a:endParaRPr lang="pl-PL" sz="27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1676" y="2708920"/>
            <a:ext cx="6439583" cy="403244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pl-PL" sz="5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15 kwietnia 2021 r. </a:t>
            </a:r>
          </a:p>
          <a:p>
            <a:pPr marL="0" indent="0" algn="just">
              <a:buNone/>
            </a:pP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Dr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hab. Artur Laska, prof. uczelni, Przewodniczący Komisji ds. opracowania strategii UKW 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na lata 2021-2026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omówił  sposób prac nad 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strategią,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m.in.: skład Komisji, harmonogram  trzech  etapów  działań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 metodykę pracy nad projektem dokumentu oraz 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zasady  wyjściowe  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wyznaczające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kierunek prac Komisji i główne idee strategii. </a:t>
            </a:r>
            <a:endParaRPr lang="pl-PL" sz="49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l-PL" sz="43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5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16 czerwca 2021 r.</a:t>
            </a:r>
            <a:r>
              <a:rPr lang="pl-PL" sz="56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endParaRPr lang="pl-PL" sz="5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Po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zapoznaniu się z projektem dokumentu, Członkowie 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RU zaproponowali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wprowadzenie następujących zmian: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wyprzedzanie 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potrzeb rynku pracy (np. przygotowanie się do „Zielonego Ładu”, Gospodarki Obiegu 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Zamkniętego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czy „Przemysłu 4.0”), </a:t>
            </a:r>
            <a:r>
              <a:rPr lang="pl-PL" sz="4900" dirty="0">
                <a:latin typeface="Arial Narrow" panose="020B0606020202030204" pitchFamily="34" charset="0"/>
              </a:rPr>
              <a:t>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wdrożenie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nowoczesnych metod nauczania opartych na pracy zespołowej i wykorzystanie technik kształcenia na odległość poprzez kursy dokształcające, szczególnie dla studentów zagranicznych,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budowanie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poczucia elitarności absolwenta uczelni wyższej,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śledzenie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karier absolwentów i ich popularyzacja na („</a:t>
            </a:r>
            <a:r>
              <a:rPr lang="pl-PL" sz="49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success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pl-PL" sz="49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stories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”) wśród studentów, wskazywanie ścieżek kariery po ukończeniu danego kierunku studiów,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monitorowanie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wdrożeń wyników prowadzonych badań w projektach prowadzonych wspólnie 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przedsiębiorcami (zarówno pod kątem sprawdzenia efektów, jak i elementu promocji Uczelni),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uproszczenie </a:t>
            </a:r>
            <a:r>
              <a:rPr lang="pl-PL" sz="4900" dirty="0">
                <a:solidFill>
                  <a:schemeClr val="tx1"/>
                </a:solidFill>
                <a:latin typeface="Arial Narrow" panose="020B0606020202030204" pitchFamily="34" charset="0"/>
              </a:rPr>
              <a:t>procedur współpracy z przedsiębiorcami</a:t>
            </a:r>
            <a:r>
              <a:rPr lang="pl-PL" sz="4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pl-PL" sz="43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pl-PL" sz="5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22 </a:t>
            </a:r>
            <a:r>
              <a:rPr lang="pl-PL" sz="5600" b="1" dirty="0">
                <a:solidFill>
                  <a:srgbClr val="002060"/>
                </a:solidFill>
                <a:latin typeface="Arial Narrow" panose="020B0606020202030204" pitchFamily="34" charset="0"/>
              </a:rPr>
              <a:t>czerwca 2021 r. </a:t>
            </a:r>
          </a:p>
          <a:p>
            <a:pPr marL="0" indent="0" algn="just">
              <a:buNone/>
            </a:pPr>
            <a:r>
              <a:rPr lang="pl-PL" sz="4800" dirty="0" smtClean="0">
                <a:solidFill>
                  <a:schemeClr val="tx1"/>
                </a:solidFill>
                <a:latin typeface="Arial Narrow" pitchFamily="34" charset="0"/>
              </a:rPr>
              <a:t>Przyjęto Uchwałę Nr 7/2020/2021 w sprawie pozytywnej opinii dotyczącej strategii Uniwersytetu Kazimierza Wielkiego na lata 2021-2026, która ostatecznie została przyjęta Uchwałą Senatu Nr 44/2020/2021 </a:t>
            </a:r>
            <a:br>
              <a:rPr lang="pl-PL" sz="4800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pl-PL" sz="4800" dirty="0" smtClean="0">
                <a:solidFill>
                  <a:schemeClr val="tx1"/>
                </a:solidFill>
                <a:latin typeface="Arial Narrow" pitchFamily="34" charset="0"/>
              </a:rPr>
              <a:t>z dnia 29 czerwca 2021 r. </a:t>
            </a:r>
          </a:p>
          <a:p>
            <a:pPr marL="0" indent="0" algn="just">
              <a:buNone/>
            </a:pPr>
            <a:r>
              <a:rPr lang="pl-PL" sz="4800" dirty="0" smtClean="0">
                <a:solidFill>
                  <a:schemeClr val="tx1"/>
                </a:solidFill>
                <a:latin typeface="Arial Narrow" pitchFamily="34" charset="0"/>
              </a:rPr>
              <a:t>	</a:t>
            </a:r>
            <a:r>
              <a:rPr lang="pl-PL" sz="4800" dirty="0" smtClean="0">
                <a:solidFill>
                  <a:schemeClr val="tx1"/>
                </a:solidFill>
                <a:latin typeface="Arial Narrow" pitchFamily="34" charset="0"/>
                <a:hlinkClick r:id="rId2"/>
              </a:rPr>
              <a:t>https</a:t>
            </a:r>
            <a:r>
              <a:rPr lang="pl-PL" sz="4800" dirty="0">
                <a:solidFill>
                  <a:schemeClr val="tx1"/>
                </a:solidFill>
                <a:latin typeface="Arial Narrow" pitchFamily="34" charset="0"/>
                <a:hlinkClick r:id="rId2"/>
              </a:rPr>
              <a:t>://www.ukw.edu.pl/strona/uczelnia/strategia</a:t>
            </a:r>
            <a:endParaRPr lang="pl-PL" sz="48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>
              <a:buNone/>
            </a:pPr>
            <a:endParaRPr lang="pl-PL" dirty="0" smtClean="0"/>
          </a:p>
          <a:p>
            <a:pPr marL="0" indent="0">
              <a:buNone/>
            </a:pPr>
            <a:endParaRPr lang="pl-PL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97" y="445413"/>
            <a:ext cx="205758" cy="17527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97" y="2276872"/>
            <a:ext cx="205758" cy="175275"/>
          </a:xfrm>
          <a:prstGeom prst="rect">
            <a:avLst/>
          </a:prstGeom>
        </p:spPr>
      </p:pic>
      <p:pic>
        <p:nvPicPr>
          <p:cNvPr id="1026" name="Picture 2" descr="Płaski, Projekt, Symbol, Ikona, Www, Intern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2636" y="6414047"/>
            <a:ext cx="364391" cy="36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58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9879"/>
            <a:ext cx="6840759" cy="1944216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latin typeface="Arial Narrow" panose="020B0606020202030204" pitchFamily="34" charset="0"/>
              </a:rPr>
              <a:t/>
            </a:r>
            <a:br>
              <a:rPr lang="pl-PL" b="1" dirty="0" smtClean="0">
                <a:latin typeface="Arial Narrow" panose="020B0606020202030204" pitchFamily="34" charset="0"/>
              </a:rPr>
            </a:br>
            <a:r>
              <a:rPr lang="pl-PL" b="1" dirty="0" smtClean="0">
                <a:latin typeface="Arial Narrow" panose="020B0606020202030204" pitchFamily="34" charset="0"/>
              </a:rPr>
              <a:t/>
            </a:r>
            <a:br>
              <a:rPr lang="pl-PL" b="1" dirty="0" smtClean="0">
                <a:latin typeface="Arial Narrow" panose="020B0606020202030204" pitchFamily="34" charset="0"/>
              </a:rPr>
            </a:br>
            <a:r>
              <a:rPr lang="pl-PL" b="1" dirty="0" smtClean="0">
                <a:latin typeface="Arial Narrow" panose="020B0606020202030204" pitchFamily="34" charset="0"/>
              </a:rPr>
              <a:t/>
            </a:r>
            <a:br>
              <a:rPr lang="pl-PL" b="1" dirty="0" smtClean="0">
                <a:latin typeface="Arial Narrow" panose="020B0606020202030204" pitchFamily="34" charset="0"/>
              </a:rPr>
            </a:br>
            <a:r>
              <a:rPr lang="pl-PL" b="1" dirty="0" smtClean="0">
                <a:latin typeface="Arial Narrow" panose="020B0606020202030204" pitchFamily="34" charset="0"/>
              </a:rPr>
              <a:t/>
            </a:r>
            <a:br>
              <a:rPr lang="pl-PL" b="1" dirty="0" smtClean="0">
                <a:latin typeface="Arial Narrow" panose="020B0606020202030204" pitchFamily="34" charset="0"/>
              </a:rPr>
            </a:br>
            <a:r>
              <a:rPr lang="pl-PL" b="1" dirty="0" smtClean="0">
                <a:latin typeface="Arial Narrow" panose="020B0606020202030204" pitchFamily="34" charset="0"/>
              </a:rPr>
              <a:t/>
            </a:r>
            <a:br>
              <a:rPr lang="pl-PL" b="1" dirty="0" smtClean="0">
                <a:latin typeface="Arial Narrow" panose="020B0606020202030204" pitchFamily="34" charset="0"/>
              </a:rPr>
            </a:br>
            <a:r>
              <a:rPr lang="pl-PL" b="1" dirty="0" smtClean="0">
                <a:latin typeface="Arial Narrow" panose="020B0606020202030204" pitchFamily="34" charset="0"/>
              </a:rPr>
              <a:t/>
            </a:r>
            <a:br>
              <a:rPr lang="pl-PL" b="1" dirty="0" smtClean="0">
                <a:latin typeface="Arial Narrow" panose="020B0606020202030204" pitchFamily="34" charset="0"/>
              </a:rPr>
            </a:br>
            <a:r>
              <a:rPr lang="pl-PL" b="1" dirty="0" smtClean="0">
                <a:latin typeface="Arial Narrow" panose="020B0606020202030204" pitchFamily="34" charset="0"/>
              </a:rPr>
              <a:t/>
            </a:r>
            <a:br>
              <a:rPr lang="pl-PL" b="1" dirty="0" smtClean="0">
                <a:latin typeface="Arial Narrow" panose="020B0606020202030204" pitchFamily="34" charset="0"/>
              </a:rPr>
            </a:br>
            <a:r>
              <a:rPr lang="pl-PL" b="1" dirty="0" smtClean="0">
                <a:latin typeface="Arial Narrow" panose="020B0606020202030204" pitchFamily="34" charset="0"/>
              </a:rPr>
              <a:t>	</a:t>
            </a:r>
            <a:r>
              <a:rPr lang="pl-PL" sz="27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Nowelizacja Statutu UKW</a:t>
            </a:r>
            <a:r>
              <a:rPr lang="pl-PL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pl-PL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pl-PL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	</a:t>
            </a:r>
            <a:r>
              <a:rPr lang="pl-PL" dirty="0" smtClean="0">
                <a:latin typeface="Arial Narrow" panose="020B0606020202030204" pitchFamily="34" charset="0"/>
              </a:rPr>
              <a:t/>
            </a:r>
            <a:br>
              <a:rPr lang="pl-PL" dirty="0" smtClean="0">
                <a:latin typeface="Arial Narrow" panose="020B0606020202030204" pitchFamily="34" charset="0"/>
              </a:rPr>
            </a:b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9552" y="1032568"/>
            <a:ext cx="6408712" cy="57088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pl-PL" sz="25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12 maja 2021 r. </a:t>
            </a:r>
          </a:p>
          <a:p>
            <a:pPr algn="just"/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Dr hab. Z. Bukowski, prof. uczelni omówił zmiany do Statutu UKW. Zgłoszone przez społeczność akademicką propozycje do Statutu zostały  opracowane przez Senacką Komisję Prawno-Statutową oraz konsultowane były </a:t>
            </a:r>
            <a:b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 kierownikami podstawowych jednostek organizacyjnych Uczelni. Łącznie omówiono ok. 50 propozycji zmian.</a:t>
            </a:r>
          </a:p>
          <a:p>
            <a:pPr algn="just"/>
            <a:endParaRPr lang="pl-PL" sz="15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pl-PL" sz="25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25 maja 2021 r. </a:t>
            </a:r>
          </a:p>
          <a:p>
            <a:pPr algn="just"/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Rada Uczelni przyjęła Uchwałę Nr 4/2020/2021 </a:t>
            </a:r>
            <a:r>
              <a:rPr lang="pl-PL" sz="2200" dirty="0">
                <a:solidFill>
                  <a:schemeClr val="tx1"/>
                </a:solidFill>
                <a:latin typeface="Arial Narrow" panose="020B0606020202030204" pitchFamily="34" charset="0"/>
              </a:rPr>
              <a:t>z dnia 25 maja 2021 r. w sprawie wyrażenia pozytywnej opinii dotyczącej uchwalenia zmian do Statutu Uniwersytetu Kazimierza Wielkiego w Bydgoszczy. </a:t>
            </a:r>
            <a:endParaRPr lang="pl-PL" sz="2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pl-PL" sz="15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pl-PL" sz="25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16 czerwca 2021 r.</a:t>
            </a:r>
          </a:p>
          <a:p>
            <a:pPr algn="just"/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Dr hab. B. </a:t>
            </a:r>
            <a:r>
              <a:rPr lang="pl-PL" sz="22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Odya</a:t>
            </a: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 prof. uczelni, Prorektor ds. Studenckich i Jakości Kształcenia przedstawił wniosek </a:t>
            </a:r>
            <a:b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 pozostawienie w dotychczasowym brzmieniu zapisów Statutu UKW dotyczących opisu roli kolegiów </a:t>
            </a:r>
            <a:b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 kształtowaniu polityki jakości kształcenia. Dr hab. Z. Bukowski, prof. uczelni zaprezentował stanowisko Senackiej Komisji </a:t>
            </a: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Prawno-Statutowa, </a:t>
            </a: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która nie zamierzała zmieniać zakresu zadań kolegiów, tylko zastosować inne sformułowania dotyczące tego procesu. Po dyskusji Rada Uczelni przyjęła argumentację Prorektora ds. </a:t>
            </a:r>
            <a:r>
              <a:rPr lang="pl-PL" sz="22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SiJK</a:t>
            </a: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 podkreślając, że dotychczasowe zmiany strukturalne w zakresie procesu jakości kształcenia – w tym utworzenie i zakres zadań </a:t>
            </a:r>
            <a:r>
              <a:rPr lang="pl-PL" sz="2200" dirty="0">
                <a:solidFill>
                  <a:schemeClr val="tx1"/>
                </a:solidFill>
                <a:latin typeface="Arial Narrow" panose="020B0606020202030204" pitchFamily="34" charset="0"/>
              </a:rPr>
              <a:t>kolegiów – </a:t>
            </a: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są wysoko oceniane </a:t>
            </a:r>
            <a:r>
              <a:rPr lang="pl-PL" sz="2200" dirty="0">
                <a:solidFill>
                  <a:schemeClr val="tx1"/>
                </a:solidFill>
                <a:latin typeface="Arial Narrow" panose="020B0606020202030204" pitchFamily="34" charset="0"/>
              </a:rPr>
              <a:t>przez PKA </a:t>
            </a: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 czasie akredytacji kierunków studiów, a zatem nie powinno dokonywać się kolejnych zmian komplikujących proces kształtowania polityki jakości kształcenia</a:t>
            </a: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pl-PL" sz="25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22 czerwca 2021 r. </a:t>
            </a:r>
            <a:endParaRPr lang="pl-PL" sz="15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Po analizie stanowisk z dnia 16 czerwca 2021 r. Rada Uczelni przyjęła Uchwałę następującej treści: </a:t>
            </a:r>
            <a:b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 odniesieniu </a:t>
            </a:r>
            <a:r>
              <a:rPr lang="pl-PL" sz="2200" dirty="0">
                <a:solidFill>
                  <a:schemeClr val="tx1"/>
                </a:solidFill>
                <a:latin typeface="Arial Narrow" panose="020B0606020202030204" pitchFamily="34" charset="0"/>
              </a:rPr>
              <a:t>do uchwały Rady Uczelni Nr 4/2020/2021 z dnia 25 maja 2021 r. w sprawie akceptacji zmian </a:t>
            </a: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do </a:t>
            </a:r>
            <a:r>
              <a:rPr lang="pl-PL" sz="2200" dirty="0">
                <a:solidFill>
                  <a:schemeClr val="tx1"/>
                </a:solidFill>
                <a:latin typeface="Arial Narrow" panose="020B0606020202030204" pitchFamily="34" charset="0"/>
              </a:rPr>
              <a:t>Statutu UKW, zmienia się wyrażone w tej uchwale stanowisko dotyczące pozytywnej opinii przedstawionego Radzie Uczelni w ten sposób, że pozytywnie opiniuje zmiany do Statutu zgodnie z treścią załącznika nr 1 </a:t>
            </a: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do </a:t>
            </a:r>
            <a:r>
              <a:rPr lang="pl-PL" sz="2200" dirty="0">
                <a:solidFill>
                  <a:schemeClr val="tx1"/>
                </a:solidFill>
                <a:latin typeface="Arial Narrow" panose="020B0606020202030204" pitchFamily="34" charset="0"/>
              </a:rPr>
              <a:t>niniejszej uchwały</a:t>
            </a:r>
            <a:r>
              <a:rPr lang="pl-PL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pl-PL" sz="2200" b="1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just"/>
            <a:r>
              <a:rPr lang="pl-PL" sz="2500" b="1" dirty="0" smtClean="0">
                <a:solidFill>
                  <a:srgbClr val="002060"/>
                </a:solidFill>
                <a:latin typeface="Arial Narrow" pitchFamily="34" charset="0"/>
              </a:rPr>
              <a:t>Nowelizacja Statutu została uchwalona przez Senat UKW 29 czerwca 2021 roku.</a:t>
            </a:r>
          </a:p>
          <a:p>
            <a:pPr algn="just"/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12" y="551052"/>
            <a:ext cx="205758" cy="17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47472" y="260648"/>
            <a:ext cx="5544615" cy="936104"/>
          </a:xfrm>
        </p:spPr>
        <p:txBody>
          <a:bodyPr/>
          <a:lstStyle/>
          <a:p>
            <a:pPr algn="l"/>
            <a:r>
              <a:rPr lang="pl-PL" sz="21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	</a:t>
            </a:r>
            <a:r>
              <a:rPr lang="pl-PL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Rozwój naukowy i przygotowania do 	parametryzacji</a:t>
            </a:r>
            <a:endParaRPr lang="pl-PL" sz="2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43608" y="1484784"/>
            <a:ext cx="5832648" cy="4680520"/>
          </a:xfrm>
        </p:spPr>
        <p:txBody>
          <a:bodyPr>
            <a:noAutofit/>
          </a:bodyPr>
          <a:lstStyle/>
          <a:p>
            <a:pPr algn="l"/>
            <a:r>
              <a:rPr lang="pl-PL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Rozwój naukowy pracowników UKW, </a:t>
            </a:r>
            <a:r>
              <a:rPr lang="pl-PL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działalność </a:t>
            </a:r>
            <a:r>
              <a:rPr lang="pl-PL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badawcza, współpraca UKW                             </a:t>
            </a:r>
            <a:r>
              <a:rPr lang="pl-PL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z </a:t>
            </a:r>
            <a:r>
              <a:rPr lang="pl-PL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podmiotami </a:t>
            </a:r>
            <a:r>
              <a:rPr lang="pl-PL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zewnętrznymi</a:t>
            </a:r>
            <a:endParaRPr lang="pl-PL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l"/>
            <a:r>
              <a:rPr lang="pl-PL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15 kwietnia 2021 r. </a:t>
            </a:r>
          </a:p>
          <a:p>
            <a:pPr algn="just"/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Prof. Jacek Woźny, Rektor UKW przedstawił informację dotyczącą  rozwoju naukowego pracowników UKW. W latach 2020-2021 liczba nominowanych 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profesorów tytularnych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wyniosła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- 7 profesorów tytularnych, 4 kolejne wnioski w procedowaniu 12 doktorów habilitowanych. Tak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duży przyrost liczby profesorów, którzy uzyskali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tytuły w czasie trwającej aktywnie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kariery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naukowej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świadczy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                  o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potencjale naukowym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Uczelni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  <a:endParaRPr lang="pl-PL" sz="1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Prof. J. Burczyk, Prorektor ds. Nauki przedstawił informację na temat 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grantów naukowych, udziału w konkursach i projektach </a:t>
            </a:r>
            <a:r>
              <a:rPr lang="pl-PL" sz="1200" b="1" smtClean="0">
                <a:solidFill>
                  <a:schemeClr val="tx1"/>
                </a:solidFill>
                <a:latin typeface="Arial Narrow" panose="020B0606020202030204" pitchFamily="34" charset="0"/>
              </a:rPr>
              <a:t>naukowych</a:t>
            </a:r>
            <a:r>
              <a:rPr lang="pl-PL" sz="1200" smtClean="0">
                <a:solidFill>
                  <a:schemeClr val="tx1"/>
                </a:solidFill>
                <a:latin typeface="Arial Narrow" panose="020B0606020202030204" pitchFamily="34" charset="0"/>
              </a:rPr>
              <a:t>. Obecnie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realizowane są 32 granty, 10 w ramach nauk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humanistycznych, 7 w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obszarze nauk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społecznych i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pedagogicznych, 8 w naukach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technicznych </a:t>
            </a:r>
            <a:b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ścisłych oraz 7 w zakresie nauk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przyrodniczych - łącznie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na kwotę ponad 13 mln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złotych. Prowadzony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jest także projekt Regionalna Inicjatywa Doskonałości 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RID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dla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wybranej dyscypliny (nauki biologiczne) na kwotę ponad 11 mln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zł.</a:t>
            </a:r>
          </a:p>
          <a:p>
            <a:pPr algn="just"/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Dr hab. inż. M. Macko, prof. uczelni, Prorektor ds. Rozwoju i Współpracy omówił kategorie realizowanych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projektów dydaktyczno-szkoleniowych,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zaprezentował informację dotyczącą 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umów o współpracy i listów intencyjnych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pomiędzy UKW a innymi instytucjami naukowymi, podmiotami gospodarczymi i kulturalnymi. Łącznie w latach 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2019-2021 zawiązano 88 umów i listów intencyjnych krajowych oraz 14 z partnerami zagranicznymi. </a:t>
            </a:r>
          </a:p>
          <a:p>
            <a:pPr algn="just"/>
            <a:endParaRPr lang="pl-PL" sz="1600" dirty="0">
              <a:solidFill>
                <a:schemeClr val="tx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476672"/>
            <a:ext cx="205758" cy="175275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971601" y="379544"/>
            <a:ext cx="6347713" cy="5448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1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	</a:t>
            </a:r>
            <a:endParaRPr lang="pl-PL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260648"/>
            <a:ext cx="62646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smtClean="0">
                <a:solidFill>
                  <a:srgbClr val="002060"/>
                </a:solidFill>
                <a:latin typeface="Arial Narrow" pitchFamily="34" charset="0"/>
              </a:rPr>
              <a:t>Analiza perspektyw rozwoju Uniwersytetu w kontekście oferty dydaktycznej</a:t>
            </a:r>
          </a:p>
          <a:p>
            <a:endParaRPr lang="pl-PL" sz="8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pl-PL" sz="1400" b="1" dirty="0" smtClean="0">
                <a:solidFill>
                  <a:srgbClr val="002060"/>
                </a:solidFill>
                <a:latin typeface="Arial Narrow" pitchFamily="34" charset="0"/>
              </a:rPr>
              <a:t>14 października 2021 r.</a:t>
            </a:r>
          </a:p>
          <a:p>
            <a:endParaRPr lang="pl-PL" sz="8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just"/>
            <a:r>
              <a:rPr lang="pl-PL" sz="1200" dirty="0" smtClean="0">
                <a:latin typeface="Arial Narrow" panose="020B0606020202030204" pitchFamily="34" charset="0"/>
              </a:rPr>
              <a:t>Omówiono </a:t>
            </a:r>
            <a:r>
              <a:rPr lang="pl-PL" sz="1200" dirty="0">
                <a:latin typeface="Arial Narrow" panose="020B0606020202030204" pitchFamily="34" charset="0"/>
              </a:rPr>
              <a:t>w</a:t>
            </a:r>
            <a:r>
              <a:rPr lang="pl-PL" sz="1200" dirty="0" smtClean="0">
                <a:latin typeface="Arial Narrow" panose="020B0606020202030204" pitchFamily="34" charset="0"/>
              </a:rPr>
              <a:t>yniki </a:t>
            </a:r>
            <a:r>
              <a:rPr lang="pl-PL" sz="1200" dirty="0">
                <a:latin typeface="Arial Narrow" panose="020B0606020202030204" pitchFamily="34" charset="0"/>
              </a:rPr>
              <a:t>rekrutacji na studia - problem stanowi niski </a:t>
            </a:r>
            <a:r>
              <a:rPr lang="pl-PL" sz="1200" b="1" dirty="0">
                <a:latin typeface="Arial Narrow" panose="020B0606020202030204" pitchFamily="34" charset="0"/>
              </a:rPr>
              <a:t>poziom rekrutacji na kierunki ścisłe </a:t>
            </a:r>
            <a:r>
              <a:rPr lang="pl-PL" sz="1200" b="1" dirty="0" smtClean="0">
                <a:latin typeface="Arial Narrow" panose="020B0606020202030204" pitchFamily="34" charset="0"/>
              </a:rPr>
              <a:t/>
            </a:r>
            <a:br>
              <a:rPr lang="pl-PL" sz="1200" b="1" dirty="0" smtClean="0">
                <a:latin typeface="Arial Narrow" panose="020B0606020202030204" pitchFamily="34" charset="0"/>
              </a:rPr>
            </a:br>
            <a:r>
              <a:rPr lang="pl-PL" sz="1200" b="1" dirty="0" smtClean="0">
                <a:latin typeface="Arial Narrow" panose="020B0606020202030204" pitchFamily="34" charset="0"/>
              </a:rPr>
              <a:t>i </a:t>
            </a:r>
            <a:r>
              <a:rPr lang="pl-PL" sz="1200" b="1" dirty="0">
                <a:latin typeface="Arial Narrow" panose="020B0606020202030204" pitchFamily="34" charset="0"/>
              </a:rPr>
              <a:t>techniczne</a:t>
            </a:r>
            <a:r>
              <a:rPr lang="pl-PL" sz="1200" dirty="0">
                <a:latin typeface="Arial Narrow" panose="020B0606020202030204" pitchFamily="34" charset="0"/>
              </a:rPr>
              <a:t>. </a:t>
            </a:r>
            <a:r>
              <a:rPr lang="pl-PL" sz="1200" dirty="0" smtClean="0">
                <a:latin typeface="Arial Narrow" panose="020B0606020202030204" pitchFamily="34" charset="0"/>
              </a:rPr>
              <a:t>Dyskutowano o </a:t>
            </a:r>
            <a:r>
              <a:rPr lang="pl-PL" sz="1200" b="1" dirty="0" smtClean="0">
                <a:latin typeface="Arial Narrow" panose="020B0606020202030204" pitchFamily="34" charset="0"/>
              </a:rPr>
              <a:t>konieczności wzmożonego promowania </a:t>
            </a:r>
            <a:r>
              <a:rPr lang="pl-PL" sz="1200" dirty="0" smtClean="0">
                <a:latin typeface="Arial Narrow" panose="020B0606020202030204" pitchFamily="34" charset="0"/>
              </a:rPr>
              <a:t>tych kierunków, szczególnie </a:t>
            </a:r>
            <a:br>
              <a:rPr lang="pl-PL" sz="1200" dirty="0" smtClean="0">
                <a:latin typeface="Arial Narrow" panose="020B0606020202030204" pitchFamily="34" charset="0"/>
              </a:rPr>
            </a:br>
            <a:r>
              <a:rPr lang="pl-PL" sz="1200" dirty="0" smtClean="0">
                <a:latin typeface="Arial Narrow" panose="020B0606020202030204" pitchFamily="34" charset="0"/>
              </a:rPr>
              <a:t>w sytuacji zmiany </a:t>
            </a:r>
            <a:r>
              <a:rPr lang="pl-PL" sz="1200" dirty="0">
                <a:latin typeface="Arial Narrow" panose="020B0606020202030204" pitchFamily="34" charset="0"/>
              </a:rPr>
              <a:t>nazwy UTP na Politechnikę </a:t>
            </a:r>
            <a:r>
              <a:rPr lang="pl-PL" sz="1200" dirty="0" smtClean="0">
                <a:latin typeface="Arial Narrow" panose="020B0606020202030204" pitchFamily="34" charset="0"/>
              </a:rPr>
              <a:t>Bydgoską.</a:t>
            </a:r>
          </a:p>
          <a:p>
            <a:pPr algn="just"/>
            <a:r>
              <a:rPr lang="pl-PL" sz="1200" dirty="0" smtClean="0">
                <a:latin typeface="Arial Narrow" panose="020B0606020202030204" pitchFamily="34" charset="0"/>
              </a:rPr>
              <a:t>W roku akademickim 2021/2022 nie uruchomiono </a:t>
            </a:r>
            <a:r>
              <a:rPr lang="pl-PL" sz="1200" dirty="0">
                <a:latin typeface="Arial Narrow" panose="020B0606020202030204" pitchFamily="34" charset="0"/>
              </a:rPr>
              <a:t>20 kierunków studiów (licencjat i MU liczone jako dwa kierunki), w tej liczbie 10 to kierunki ścisłe; studia licencjackie uruchomiano już powyżej 9 osób, studia </a:t>
            </a:r>
            <a:r>
              <a:rPr lang="pl-PL" sz="1200" dirty="0" smtClean="0">
                <a:latin typeface="Arial Narrow" panose="020B0606020202030204" pitchFamily="34" charset="0"/>
              </a:rPr>
              <a:t/>
            </a:r>
            <a:br>
              <a:rPr lang="pl-PL" sz="1200" dirty="0" smtClean="0">
                <a:latin typeface="Arial Narrow" panose="020B0606020202030204" pitchFamily="34" charset="0"/>
              </a:rPr>
            </a:br>
            <a:r>
              <a:rPr lang="pl-PL" sz="1200" dirty="0" smtClean="0">
                <a:latin typeface="Arial Narrow" panose="020B0606020202030204" pitchFamily="34" charset="0"/>
              </a:rPr>
              <a:t>II </a:t>
            </a:r>
            <a:r>
              <a:rPr lang="pl-PL" sz="1200" dirty="0">
                <a:latin typeface="Arial Narrow" panose="020B0606020202030204" pitchFamily="34" charset="0"/>
              </a:rPr>
              <a:t>stopnia przy minimum 4 osobach. </a:t>
            </a:r>
            <a:r>
              <a:rPr lang="pl-PL" sz="1200" dirty="0" smtClean="0">
                <a:latin typeface="Arial Narrow" panose="020B0606020202030204" pitchFamily="34" charset="0"/>
              </a:rPr>
              <a:t>Wynika to nie tylko z braku zainteresowania studentów danymi kierunkami, ale także ze względów ekonomicznych (zbyt wysokie koszty finansowania mało licznych roczników).</a:t>
            </a:r>
          </a:p>
          <a:p>
            <a:pPr algn="just"/>
            <a:r>
              <a:rPr lang="pl-PL" sz="1200" dirty="0" smtClean="0">
                <a:latin typeface="Arial Narrow" panose="020B0606020202030204" pitchFamily="34" charset="0"/>
              </a:rPr>
              <a:t>Podejmowano wątek powoływania </a:t>
            </a:r>
            <a:r>
              <a:rPr lang="pl-PL" sz="1200" dirty="0">
                <a:latin typeface="Arial Narrow" panose="020B0606020202030204" pitchFamily="34" charset="0"/>
              </a:rPr>
              <a:t>kierunków </a:t>
            </a:r>
            <a:r>
              <a:rPr lang="pl-PL" sz="1200" b="1" dirty="0">
                <a:latin typeface="Arial Narrow" panose="020B0606020202030204" pitchFamily="34" charset="0"/>
              </a:rPr>
              <a:t>lekarskich i </a:t>
            </a:r>
            <a:r>
              <a:rPr lang="pl-PL" sz="1200" b="1" dirty="0" err="1" smtClean="0">
                <a:latin typeface="Arial Narrow" panose="020B0606020202030204" pitchFamily="34" charset="0"/>
              </a:rPr>
              <a:t>okołomedycznych</a:t>
            </a:r>
            <a:r>
              <a:rPr lang="pl-PL" sz="1200" b="1" dirty="0" smtClean="0">
                <a:latin typeface="Arial Narrow" panose="020B0606020202030204" pitchFamily="34" charset="0"/>
              </a:rPr>
              <a:t>, </a:t>
            </a:r>
            <a:r>
              <a:rPr lang="pl-PL" sz="1200" dirty="0" smtClean="0">
                <a:latin typeface="Arial Narrow" panose="020B0606020202030204" pitchFamily="34" charset="0"/>
              </a:rPr>
              <a:t>dyskutowany również przez władze Bydgoszczy.</a:t>
            </a:r>
          </a:p>
          <a:p>
            <a:pPr algn="just"/>
            <a:r>
              <a:rPr lang="pl-PL" sz="1200" dirty="0" smtClean="0">
                <a:latin typeface="Arial Narrow" panose="020B0606020202030204" pitchFamily="34" charset="0"/>
              </a:rPr>
              <a:t>Aktualnie UKW oferuje kierunek fizyczne </a:t>
            </a:r>
            <a:r>
              <a:rPr lang="pl-PL" sz="1200" dirty="0">
                <a:latin typeface="Arial Narrow" panose="020B0606020202030204" pitchFamily="34" charset="0"/>
              </a:rPr>
              <a:t>podstawy radioterapii i diagnostyki obrazowej, trwają zaawansowane prace dotyczące uruchomienia fizjoterapii, a w dalszej kolejności </a:t>
            </a:r>
            <a:r>
              <a:rPr lang="pl-PL" sz="1200" dirty="0" smtClean="0">
                <a:latin typeface="Arial Narrow" panose="020B0606020202030204" pitchFamily="34" charset="0"/>
              </a:rPr>
              <a:t>pielęgniarstwa.</a:t>
            </a:r>
            <a:endParaRPr lang="pl-PL" sz="120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endParaRPr lang="pl-PL" sz="12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pl-PL" sz="1400" b="1" dirty="0" smtClean="0">
                <a:solidFill>
                  <a:srgbClr val="002060"/>
                </a:solidFill>
                <a:latin typeface="Arial Narrow" pitchFamily="34" charset="0"/>
              </a:rPr>
              <a:t>Kontynuacja rozważań dotyczących promowania kierunków i trybu studiowania</a:t>
            </a:r>
          </a:p>
          <a:p>
            <a:endParaRPr lang="pl-PL" sz="8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pl-PL" sz="1400" b="1" dirty="0">
                <a:solidFill>
                  <a:srgbClr val="002060"/>
                </a:solidFill>
                <a:latin typeface="Arial Narrow" pitchFamily="34" charset="0"/>
              </a:rPr>
              <a:t>18 listopada 2021 r.</a:t>
            </a:r>
          </a:p>
          <a:p>
            <a:pPr lvl="0"/>
            <a:endParaRPr lang="pl-PL" sz="800" dirty="0" smtClean="0">
              <a:solidFill>
                <a:srgbClr val="002060"/>
              </a:solidFill>
            </a:endParaRPr>
          </a:p>
          <a:p>
            <a:pPr lvl="0"/>
            <a:r>
              <a:rPr lang="pl-PL" sz="1200" dirty="0" smtClean="0">
                <a:latin typeface="Arial Narrow" panose="020B0606020202030204" pitchFamily="34" charset="0"/>
              </a:rPr>
              <a:t>W dyskusji przedstawiono propozycje ułatwień dla osób łączących naukę i pracę, zmiany w Regulaminie studiów korzystne dla pracujących studentów, konieczność promocji osiągnięć pracowników Uczelni, aktywne promowanie oferty rekrutacyjnej, tworzenie kierunków studiów  wraz z interesariuszami zewnętrznymi. </a:t>
            </a:r>
          </a:p>
          <a:p>
            <a:pPr lvl="0"/>
            <a:endParaRPr lang="pl-PL" sz="1200" dirty="0">
              <a:latin typeface="Arial Narrow" panose="020B0606020202030204" pitchFamily="34" charset="0"/>
            </a:endParaRPr>
          </a:p>
          <a:p>
            <a:pPr lvl="0"/>
            <a:r>
              <a:rPr lang="pl-PL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Stan przygotowań uczelni do ewaluacji jakości działalności </a:t>
            </a:r>
            <a:r>
              <a:rPr lang="pl-PL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naukowej</a:t>
            </a:r>
          </a:p>
          <a:p>
            <a:pPr lvl="0"/>
            <a:endParaRPr lang="pl-PL" sz="8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lvl="0"/>
            <a:r>
              <a:rPr lang="pl-PL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18 listopada 2021 r. </a:t>
            </a:r>
            <a:endParaRPr lang="pl-PL" sz="14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lvl="0"/>
            <a:endParaRPr lang="pl-PL" sz="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lvl="0"/>
            <a:r>
              <a:rPr lang="pl-PL" sz="1200" dirty="0">
                <a:latin typeface="Arial Narrow" panose="020B0606020202030204" pitchFamily="34" charset="0"/>
              </a:rPr>
              <a:t>Omówienie wzmożonych przygotowań do parametryzacji Uczelni dokonywanej przez Komitet Ewaluacji Jednostek Naukowych. </a:t>
            </a:r>
          </a:p>
          <a:p>
            <a:pPr lvl="0"/>
            <a:r>
              <a:rPr lang="pl-PL" sz="1200" dirty="0">
                <a:latin typeface="Arial Narrow" panose="020B0606020202030204" pitchFamily="34" charset="0"/>
              </a:rPr>
              <a:t>W ramach przygotowań realizowano następujące działania:</a:t>
            </a:r>
          </a:p>
          <a:p>
            <a:pPr marL="171450" lvl="0" indent="-1714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200" dirty="0">
                <a:latin typeface="Arial Narrow" panose="020B0606020202030204" pitchFamily="34" charset="0"/>
              </a:rPr>
              <a:t>analiza spełniania kryteriów parametryzacji w zakresie osiągnięć naukowych i twórczych,</a:t>
            </a:r>
          </a:p>
          <a:p>
            <a:pPr marL="171450" lvl="0" indent="-1714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200" dirty="0">
                <a:latin typeface="Arial Narrow" panose="020B0606020202030204" pitchFamily="34" charset="0"/>
              </a:rPr>
              <a:t>badanie potencjału naukowego oraz materialnych efektów działalności naukowej;</a:t>
            </a:r>
          </a:p>
          <a:p>
            <a:pPr marL="171450" lvl="0" indent="-1714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200" dirty="0">
                <a:latin typeface="Arial Narrow" panose="020B0606020202030204" pitchFamily="34" charset="0"/>
              </a:rPr>
              <a:t>ocena publikacji przez jednostki podstawowe i monitorowanie ich właściwej liczby wprowadzanej do </a:t>
            </a:r>
            <a:r>
              <a:rPr lang="pl-PL" sz="1200" dirty="0" smtClean="0">
                <a:latin typeface="Arial Narrow" panose="020B0606020202030204" pitchFamily="34" charset="0"/>
              </a:rPr>
              <a:t>repozytorium, wprowadzanie </a:t>
            </a:r>
            <a:r>
              <a:rPr lang="pl-PL" sz="1200" dirty="0">
                <a:latin typeface="Arial Narrow" panose="020B0606020202030204" pitchFamily="34" charset="0"/>
              </a:rPr>
              <a:t>danych do bazy Polska Bibliografia Naukowa  oraz do systemu POL-on</a:t>
            </a:r>
            <a:r>
              <a:rPr lang="pl-PL" sz="1200" dirty="0" smtClean="0">
                <a:latin typeface="Arial Narrow" panose="020B0606020202030204" pitchFamily="34" charset="0"/>
              </a:rPr>
              <a:t>.</a:t>
            </a:r>
            <a:endParaRPr lang="pl-PL" sz="12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266657" cy="731168"/>
          </a:xfrm>
        </p:spPr>
        <p:txBody>
          <a:bodyPr>
            <a:normAutofit/>
          </a:bodyPr>
          <a:lstStyle/>
          <a:p>
            <a:r>
              <a:rPr lang="pl-PL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	Monitoring sytuacji finansowej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052736"/>
            <a:ext cx="6554690" cy="58052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15 kwietnia 2021 r. </a:t>
            </a:r>
          </a:p>
          <a:p>
            <a:pPr algn="just">
              <a:buNone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Mgr 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Renata 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Stefaniak, </a:t>
            </a:r>
            <a:r>
              <a:rPr lang="pl-PL" sz="1200" dirty="0">
                <a:solidFill>
                  <a:schemeClr val="tx1"/>
                </a:solidFill>
                <a:latin typeface="Arial Narrow" panose="020B0606020202030204" pitchFamily="34" charset="0"/>
              </a:rPr>
              <a:t>Kwestor 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UKW przedstawiła ogólną informację na temat  sytuacji finansowej Uniwersytetu Kazimierza  Wielkiego,  w tym kosztów wynikających z sytuacji pandemicznej.  </a:t>
            </a:r>
          </a:p>
          <a:p>
            <a:pPr algn="just">
              <a:spcBef>
                <a:spcPts val="0"/>
              </a:spcBef>
              <a:buNone/>
            </a:pPr>
            <a:endParaRPr lang="pl-PL" sz="1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22 czerwca 2021 r. </a:t>
            </a:r>
          </a:p>
          <a:p>
            <a:pPr algn="just">
              <a:buNone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Po analizie dokumentów i dyskusji przyjęto następujące uchwały: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Uchwałę Rady Uczelni w sprawie zatwierdzenia sprawozdania 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 wykonania planu rzeczowo-finansowego UKW w 2020 roku,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Uchwałę Rady Uczelni w sprawie zatwierdzenia sprawozdania finansowego UKW z 2020 r.,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Uchwałę Rady Uczelni w sprawie zaopiniowania </a:t>
            </a:r>
            <a:r>
              <a:rPr lang="pl-PL" sz="1200" b="1" dirty="0" smtClean="0">
                <a:solidFill>
                  <a:schemeClr val="tx1"/>
                </a:solidFill>
                <a:latin typeface="Arial Narrow" pitchFamily="34" charset="0"/>
              </a:rPr>
              <a:t>planu rzeczowo-finansowego UKW na rok 2021 r.,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l-PL" sz="1200" dirty="0" smtClean="0">
                <a:solidFill>
                  <a:schemeClr val="tx1"/>
                </a:solidFill>
                <a:latin typeface="Arial Narrow" pitchFamily="34" charset="0"/>
              </a:rPr>
              <a:t>Uchwałę Rady Uczelni w sprawie zaopiniowania planu rzeczowo-finansowego Zespołu Szkół Ogólnokształcących  (ISOB) im. gen. R. Kuklińskiego</a:t>
            </a:r>
            <a:r>
              <a:rPr lang="pl-PL" sz="12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pl-PL" sz="1200" dirty="0" smtClean="0">
                <a:solidFill>
                  <a:schemeClr val="tx1"/>
                </a:solidFill>
                <a:latin typeface="Arial Narrow" pitchFamily="34" charset="0"/>
              </a:rPr>
              <a:t>na 2021 rok. </a:t>
            </a:r>
          </a:p>
          <a:p>
            <a:pPr algn="just">
              <a:spcBef>
                <a:spcPts val="0"/>
              </a:spcBef>
              <a:buAutoNum type="arabicPeriod"/>
            </a:pPr>
            <a:endParaRPr lang="pl-PL" sz="12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just"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 Narrow" pitchFamily="34" charset="0"/>
              </a:rPr>
              <a:t>18 grudnia 2021 r. </a:t>
            </a:r>
          </a:p>
          <a:p>
            <a:pPr marL="0" indent="0" algn="just">
              <a:buNone/>
            </a:pPr>
            <a:r>
              <a:rPr lang="pl-PL" sz="1200" dirty="0" smtClean="0">
                <a:solidFill>
                  <a:schemeClr val="tx1"/>
                </a:solidFill>
                <a:latin typeface="Arial Narrow" pitchFamily="34" charset="0"/>
              </a:rPr>
              <a:t>JM Rektor prof. Jacek Woźny oraz mgr Renata Stefaniak, Kwestor UKW  omówili </a:t>
            </a:r>
            <a:r>
              <a:rPr lang="pl-PL" sz="1200" b="1" dirty="0" smtClean="0">
                <a:solidFill>
                  <a:schemeClr val="tx1"/>
                </a:solidFill>
                <a:latin typeface="Arial Narrow" pitchFamily="34" charset="0"/>
              </a:rPr>
              <a:t>bieżącą sytuację finansową </a:t>
            </a:r>
            <a:br>
              <a:rPr lang="pl-PL" sz="1200" b="1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pl-PL" sz="1200" b="1" dirty="0" smtClean="0">
                <a:solidFill>
                  <a:schemeClr val="tx1"/>
                </a:solidFill>
                <a:latin typeface="Arial Narrow" pitchFamily="34" charset="0"/>
              </a:rPr>
              <a:t>i plany inwestycyjne na rok 2022</a:t>
            </a:r>
            <a:r>
              <a:rPr lang="pl-PL" sz="1200" dirty="0" smtClean="0">
                <a:solidFill>
                  <a:schemeClr val="tx1"/>
                </a:solidFill>
                <a:latin typeface="Arial Narrow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pl-PL" sz="1200" dirty="0" smtClean="0">
                <a:solidFill>
                  <a:schemeClr val="tx1"/>
                </a:solidFill>
                <a:latin typeface="Arial Narrow" pitchFamily="34" charset="0"/>
              </a:rPr>
              <a:t>W dyskusji podkreślono konieczność niwelowania planowanego deficytu budżetowego. </a:t>
            </a:r>
          </a:p>
          <a:p>
            <a:pPr marL="0" indent="0" algn="just">
              <a:buNone/>
            </a:pPr>
            <a:r>
              <a:rPr lang="pl-PL" sz="1200" dirty="0" smtClean="0">
                <a:solidFill>
                  <a:schemeClr val="tx1"/>
                </a:solidFill>
                <a:latin typeface="Arial Narrow" pitchFamily="34" charset="0"/>
              </a:rPr>
              <a:t>Pozytywnie zaopiniowano </a:t>
            </a:r>
            <a:r>
              <a:rPr lang="pl-PL" sz="1200" b="1" dirty="0" smtClean="0">
                <a:solidFill>
                  <a:schemeClr val="tx1"/>
                </a:solidFill>
                <a:latin typeface="Arial Narrow" pitchFamily="34" charset="0"/>
              </a:rPr>
              <a:t>ramowy plan rzeczowo-finansowy Uniwersytetu na rok 2022  </a:t>
            </a:r>
            <a:r>
              <a:rPr lang="pl-PL" sz="1200" dirty="0" smtClean="0">
                <a:solidFill>
                  <a:schemeClr val="tx1"/>
                </a:solidFill>
                <a:latin typeface="Arial Narrow" pitchFamily="34" charset="0"/>
              </a:rPr>
              <a:t>oraz wyrażono pozytywną opinię dotyczącą planu rzeczowo-finansowego Zespołu Szkół Ogólnokształcących (ISOB).</a:t>
            </a:r>
          </a:p>
          <a:p>
            <a:pPr algn="just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743531"/>
            <a:ext cx="205758" cy="17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42721" cy="1052126"/>
          </a:xfrm>
        </p:spPr>
        <p:txBody>
          <a:bodyPr>
            <a:normAutofit/>
          </a:bodyPr>
          <a:lstStyle/>
          <a:p>
            <a:r>
              <a:rPr lang="pl-PL" sz="21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	</a:t>
            </a:r>
            <a:r>
              <a:rPr lang="pl-PL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Funkcjonowanie Uniwersytetu w czasie pandemii</a:t>
            </a:r>
            <a:br>
              <a:rPr lang="pl-PL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endParaRPr lang="pl-PL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412777"/>
            <a:ext cx="6347714" cy="3384376"/>
          </a:xfrm>
        </p:spPr>
        <p:txBody>
          <a:bodyPr/>
          <a:lstStyle/>
          <a:p>
            <a:pPr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30 marca 2021 roku </a:t>
            </a:r>
            <a:r>
              <a:rPr lang="pl-PL" sz="1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</a:t>
            </a:r>
          </a:p>
          <a:p>
            <a:pPr algn="just">
              <a:buNone/>
            </a:pPr>
            <a:r>
              <a:rPr lang="pl-P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JM Rektor przedstawił informację dotyczącą funkcjonowania Uczelni w czasie pandemii, zwracając uwagę na wprowadzenie rozwiązań 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zdalnego kształcenia i pracy online,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przystosowanie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przepisów                  w aktach wewnętrznych Uczelni, 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zapewnienie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bezpieczeństwa pracownikom i studentom. </a:t>
            </a:r>
          </a:p>
          <a:p>
            <a:pPr algn="just">
              <a:buNone/>
            </a:pPr>
            <a:r>
              <a:rPr lang="pl-PL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	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W czasie kolejnych posiedzeń władze informowały o wprowadzanych zmianach i sposobach reagowania na zmieniającą się sytuację pandemiczną. </a:t>
            </a:r>
            <a:endParaRPr lang="pl-PL" sz="12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645024"/>
            <a:ext cx="4003723" cy="266429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748276"/>
            <a:ext cx="205758" cy="17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	Funkcjonowanie Zespołu Szkół International 	School of Bydgoszcz</a:t>
            </a:r>
            <a:endParaRPr lang="pl-PL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556793"/>
            <a:ext cx="6347714" cy="2376264"/>
          </a:xfrm>
        </p:spPr>
        <p:txBody>
          <a:bodyPr/>
          <a:lstStyle/>
          <a:p>
            <a:pPr marL="0" indent="0"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12 maja 2021 roku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Mgr Imisława </a:t>
            </a:r>
            <a:r>
              <a:rPr lang="pl-PL" sz="12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Bugeja</a:t>
            </a: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 Dyrektor Zespołu Szkół International  School  of  Bydgoszcz przedstawiła historię szkoły i zasady jej funkcjonowania jako placówki opartej na systemie kształcenia </a:t>
            </a:r>
            <a:r>
              <a:rPr lang="pl-PL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IB </a:t>
            </a:r>
            <a:r>
              <a:rPr lang="pl-PL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The International </a:t>
            </a:r>
            <a:r>
              <a:rPr lang="pl-PL" sz="1200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Baccalaureate</a:t>
            </a:r>
            <a:r>
              <a:rPr lang="pl-PL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pl-PL" sz="1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Omówiono aktualną sytuację szkoły (liczba uczniów, kadra, nowa siedziba, plany rozwoju).</a:t>
            </a:r>
            <a:endParaRPr lang="pl-PL" sz="1200" dirty="0">
              <a:solidFill>
                <a:schemeClr val="tx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278745"/>
            <a:ext cx="3596952" cy="254225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3954688"/>
            <a:ext cx="1908213" cy="254225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764704"/>
            <a:ext cx="205758" cy="17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29ABC5-D9EE-49D8-A6D0-EF5F4F307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613139"/>
            <a:ext cx="6347715" cy="1034489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Działania Lucyny Kopińskiej, Przewodniczącej Rady Uczelni</a:t>
            </a:r>
            <a:endParaRPr lang="pl-PL" sz="36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D9B3E5F-9E99-4379-A381-07C112656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459" y="1988840"/>
            <a:ext cx="5915948" cy="2808312"/>
          </a:xfrm>
        </p:spPr>
        <p:txBody>
          <a:bodyPr>
            <a:no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pl-PL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Udział Przewodniczącej i członków RU w uroczystościach inauguracji roku akademickiego oraz Święta Uniwersytetu.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l-PL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Udział w posiedzeniach Senatu.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l-PL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Realizowanie obowiązków pracodawcy wobec Rektora – zatwierdzenie godzin nadliczbowych, akceptacja wniosków urlopowych.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l-PL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Udział w webinarium </a:t>
            </a:r>
            <a:r>
              <a:rPr lang="pl-PL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Ośrodka Współpracy Rad </a:t>
            </a:r>
            <a:r>
              <a:rPr lang="pl-PL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Uczelni Polskiego Forum Akademicko-Gospodarczego</a:t>
            </a:r>
            <a:r>
              <a:rPr lang="pl-PL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     </a:t>
            </a:r>
            <a:endParaRPr lang="pl-PL" sz="1800" dirty="0">
              <a:latin typeface="Arial Narrow" panose="020B060602020203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4482000"/>
            <a:ext cx="1799919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6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:a16="http://schemas.microsoft.com/office/drawing/2014/main" id="{7735909F-DB21-4621-A21D-E8B19AEDA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926" y="5241131"/>
            <a:ext cx="6347714" cy="1728192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latin typeface="Arial Narrow" panose="020B0606020202030204" pitchFamily="34" charset="0"/>
              </a:rPr>
              <a:t>Dziękujemy za uwagę</a:t>
            </a:r>
            <a:endParaRPr lang="pl-PL" sz="3200" b="1" dirty="0">
              <a:latin typeface="Arial Narrow" panose="020B0606020202030204" pitchFamily="34" charset="0"/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1182135" y="3789040"/>
            <a:ext cx="3737597" cy="2160240"/>
            <a:chOff x="5652120" y="116632"/>
            <a:chExt cx="1224136" cy="2160240"/>
          </a:xfrm>
        </p:grpSpPr>
        <p:cxnSp>
          <p:nvCxnSpPr>
            <p:cNvPr id="5" name="Łącznik prosty 4"/>
            <p:cNvCxnSpPr/>
            <p:nvPr/>
          </p:nvCxnSpPr>
          <p:spPr>
            <a:xfrm>
              <a:off x="5652120" y="116632"/>
              <a:ext cx="0" cy="216024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Łącznik prosty 5"/>
            <p:cNvCxnSpPr/>
            <p:nvPr/>
          </p:nvCxnSpPr>
          <p:spPr>
            <a:xfrm>
              <a:off x="5652120" y="2276872"/>
              <a:ext cx="1224136" cy="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a 6"/>
          <p:cNvGrpSpPr/>
          <p:nvPr/>
        </p:nvGrpSpPr>
        <p:grpSpPr>
          <a:xfrm>
            <a:off x="1331640" y="3944987"/>
            <a:ext cx="3737597" cy="2160240"/>
            <a:chOff x="5652120" y="116632"/>
            <a:chExt cx="1224136" cy="2160240"/>
          </a:xfrm>
        </p:grpSpPr>
        <p:cxnSp>
          <p:nvCxnSpPr>
            <p:cNvPr id="9" name="Łącznik prosty 8"/>
            <p:cNvCxnSpPr/>
            <p:nvPr/>
          </p:nvCxnSpPr>
          <p:spPr>
            <a:xfrm>
              <a:off x="5652120" y="116632"/>
              <a:ext cx="0" cy="216024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Łącznik prosty 9"/>
            <p:cNvCxnSpPr/>
            <p:nvPr/>
          </p:nvCxnSpPr>
          <p:spPr>
            <a:xfrm>
              <a:off x="5652120" y="2276872"/>
              <a:ext cx="1224136" cy="0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7"/>
            <a:ext cx="914400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0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s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2426</TotalTime>
  <Words>1048</Words>
  <Application>Microsoft Office PowerPoint</Application>
  <PresentationFormat>Pokaz na ekranie (4:3)</PresentationFormat>
  <Paragraphs>152</Paragraphs>
  <Slides>19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6" baseType="lpstr">
      <vt:lpstr>Arial</vt:lpstr>
      <vt:lpstr>Arial Narrow</vt:lpstr>
      <vt:lpstr>Calibri</vt:lpstr>
      <vt:lpstr>Trebuchet MS</vt:lpstr>
      <vt:lpstr>Wingdings</vt:lpstr>
      <vt:lpstr>Wingdings 3</vt:lpstr>
      <vt:lpstr>Faseta</vt:lpstr>
      <vt:lpstr>Rady Uczelni  2021</vt:lpstr>
      <vt:lpstr> Spis treści:  Skład Rady Uczelni Forma i tryb wykonywania zadań Biuro Rady Uczelni Prace Rady Uczelni Kluczowa tematyka obrad Działania Przewodniczącej Rady Uczelni  </vt:lpstr>
      <vt:lpstr> </vt:lpstr>
      <vt:lpstr>Prezentacja programu PowerPoint</vt:lpstr>
      <vt:lpstr>Forma i tryb  wykonywania zadań</vt:lpstr>
      <vt:lpstr>Prezentacja programu PowerPoint</vt:lpstr>
      <vt:lpstr>Biuro Rady Uczelni</vt:lpstr>
      <vt:lpstr>Prace Rady Uczelni</vt:lpstr>
      <vt:lpstr>Kluczowa tematyka obrad Rady Uczelni UKW                   </vt:lpstr>
      <vt:lpstr>Prezentacja programu PowerPoint</vt:lpstr>
      <vt:lpstr> Podsumowanie Strategii UKW na lata 2016-2020  25 maja 2022 r.   Władze rektorskie dokonały omówienia sprawozdania z realizacji Strategii UKW w latach 2016-2020,  po dyskusji przyjęto Uchwałę Nr 5/2020/2021 w powyższej sprawie wyrażającą pozytywną opinię dotyczącą realizacji działań władz Uczelni w wymienionym okresie.   Prace nad Strategią UKW na lata 2021-2026</vt:lpstr>
      <vt:lpstr>        Nowelizacja Statutu UKW   </vt:lpstr>
      <vt:lpstr> Rozwój naukowy i przygotowania do  parametryzacji</vt:lpstr>
      <vt:lpstr>Prezentacja programu PowerPoint</vt:lpstr>
      <vt:lpstr> Monitoring sytuacji finansowej</vt:lpstr>
      <vt:lpstr> Funkcjonowanie Uniwersytetu w czasie pandemii </vt:lpstr>
      <vt:lpstr> Funkcjonowanie Zespołu Szkół International  School of Bydgoszcz</vt:lpstr>
      <vt:lpstr>Działania Lucyny Kopińskiej, Przewodniczącej Rady Uczelni</vt:lpstr>
      <vt:lpstr>Dziękujemy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Sprawozdanie – rok 2019/2020</dc:title>
  <dc:creator>Zbigniew Bukowski</dc:creator>
  <cp:lastModifiedBy>Sylwia</cp:lastModifiedBy>
  <cp:revision>185</cp:revision>
  <cp:lastPrinted>2022-02-02T13:43:02Z</cp:lastPrinted>
  <dcterms:created xsi:type="dcterms:W3CDTF">2020-09-28T16:14:34Z</dcterms:created>
  <dcterms:modified xsi:type="dcterms:W3CDTF">2022-02-15T14:09:07Z</dcterms:modified>
</cp:coreProperties>
</file>